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303" r:id="rId3"/>
    <p:sldId id="304" r:id="rId4"/>
    <p:sldId id="362" r:id="rId5"/>
    <p:sldId id="301" r:id="rId6"/>
    <p:sldId id="258" r:id="rId7"/>
    <p:sldId id="364" r:id="rId8"/>
    <p:sldId id="277" r:id="rId9"/>
    <p:sldId id="260" r:id="rId10"/>
    <p:sldId id="316" r:id="rId11"/>
    <p:sldId id="308" r:id="rId12"/>
    <p:sldId id="305" r:id="rId13"/>
    <p:sldId id="306" r:id="rId14"/>
    <p:sldId id="307" r:id="rId15"/>
    <p:sldId id="309" r:id="rId16"/>
    <p:sldId id="310" r:id="rId17"/>
    <p:sldId id="311" r:id="rId18"/>
    <p:sldId id="313" r:id="rId19"/>
    <p:sldId id="325" r:id="rId20"/>
    <p:sldId id="363" r:id="rId21"/>
    <p:sldId id="326" r:id="rId22"/>
    <p:sldId id="327" r:id="rId23"/>
    <p:sldId id="328" r:id="rId24"/>
    <p:sldId id="329" r:id="rId25"/>
    <p:sldId id="332" r:id="rId26"/>
    <p:sldId id="355" r:id="rId27"/>
    <p:sldId id="359" r:id="rId28"/>
    <p:sldId id="360" r:id="rId29"/>
    <p:sldId id="36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3131" autoAdjust="0"/>
  </p:normalViewPr>
  <p:slideViewPr>
    <p:cSldViewPr>
      <p:cViewPr varScale="1">
        <p:scale>
          <a:sx n="98" d="100"/>
          <a:sy n="98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BDAEE6-A8E1-4188-85BB-C300A9097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B5294-AD1B-4FA7-A1BF-358D49DBD0C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a shapefile of polygons indicating tempature range for the contintental US</a:t>
            </a:r>
          </a:p>
          <a:p>
            <a:pPr eaLnBrk="1" hangingPunct="1"/>
            <a:r>
              <a:rPr lang="en-US" smtClean="0"/>
              <a:t>The original data is from weather stations scattered across the US</a:t>
            </a:r>
          </a:p>
          <a:p>
            <a:pPr eaLnBrk="1" hangingPunct="1"/>
            <a:r>
              <a:rPr lang="en-US" smtClean="0"/>
              <a:t>The data was “interpolated” into a raster and then converted to polygons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6A67E-6905-48C1-B30C-F058970DD906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from species richness data in Rocky Mountain National Park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351CA-3B24-493C-803C-9D489FE677D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- Commonly used where a statistical method is not required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Given two points with the z values of 0 and 2, with distance of 10 between them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F2A30-F774-44DE-89BA-4FCFBBF6F12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Given two points with the z values of 0 and 2, with distance of 10 between them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CCA5E-8CEF-4F9B-8F33-E9D54C72182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Nugget – the difference between values when they are coincident.  This is also the inherent variation in the values.</a:t>
            </a:r>
          </a:p>
          <a:p>
            <a:r>
              <a:rPr lang="en-US" smtClean="0"/>
              <a:t>Sill – the variance between values after any effect of being close is removed.  </a:t>
            </a:r>
          </a:p>
          <a:p>
            <a:r>
              <a:rPr lang="en-US" smtClean="0"/>
              <a:t>Range – the distance for the effect of points being close to one another is removed.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B0C68-010A-4C3F-97B4-0678A2E1613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FAC8B28-FAA7-4BE2-976C-EA42A8171FC6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28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F0DD1B-A488-4B70-BB5B-C9897BDC93B4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29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smtClean="0"/>
              <a:t>Fotheringham A.S., Brunsdon C., and Charlton M. 2000 Quantitative Geography: Perspectives on Spatial Data Analysis. London: Sage.</a:t>
            </a:r>
          </a:p>
          <a:p>
            <a:r>
              <a:rPr lang="en-US" smtClean="0"/>
              <a:t>Fotheringham A.S. and O’Kelly M.E. 1989 Spatial Interaction Models: Formulations and Applications. Dordrecht: Kluwer.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2030-A336-4E21-A076-23F29337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CC7D-829E-4620-8CB5-F4586B027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9039-71DD-42C4-936C-64CA5375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D146-EC4B-4FB6-89BC-16CFF2F1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7DD9-9302-4D02-AF10-13A7C816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D45F-AC7D-4637-89F2-8FDF1265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EC39-B6EA-469B-887F-0892C20F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E743-FD87-4A36-80DB-E2F503984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9DEF-96D2-400B-87C1-28CB7031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8E0C-0D94-4FB3-9A0E-0F5A48932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BE17-418D-4745-8FBC-FF27675D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1566-6C37-4675-A0F4-17DD5B914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67E5E8B-E8BE-4757-BCCF-23CD6183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 Temperature Range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80772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0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Distance Weighting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closer to the pixel have more “weight”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43138"/>
            <a:ext cx="5335588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066800" y="649128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ArcGIS Help</a:t>
            </a:r>
          </a:p>
        </p:txBody>
      </p:sp>
    </p:spTree>
    <p:extLst>
      <p:ext uri="{BB962C8B-B14F-4D97-AF65-F5344CB8AC3E}">
        <p14:creationId xmlns:p14="http://schemas.microsoft.com/office/powerpoint/2010/main" val="392427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Obtain points with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Evaluate data (autocorrelation)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Interpolate between the points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Nearest (Natural) Neighbor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Trend (fitted polynomial)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Inverse Distance Weighting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Kriging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Density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Convert the raster to vector using contours</a:t>
            </a:r>
          </a:p>
        </p:txBody>
      </p:sp>
    </p:spTree>
    <p:extLst>
      <p:ext uri="{BB962C8B-B14F-4D97-AF65-F5344CB8AC3E}">
        <p14:creationId xmlns:p14="http://schemas.microsoft.com/office/powerpoint/2010/main" val="409094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Interpolation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49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Interpolation</a:t>
            </a: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15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1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7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8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>
            <a:off x="1981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 flipV="1">
            <a:off x="4267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1"/>
          <p:cNvSpPr>
            <a:spLocks noChangeShapeType="1"/>
          </p:cNvSpPr>
          <p:nvPr/>
        </p:nvSpPr>
        <p:spPr bwMode="auto">
          <a:xfrm>
            <a:off x="6553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8208" name="Text Box 27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90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81200" y="2590800"/>
            <a:ext cx="6096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90800" y="2971800"/>
            <a:ext cx="6096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00400" y="3505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4196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29200" y="3886200"/>
            <a:ext cx="609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638800" y="3733800"/>
            <a:ext cx="609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72200" y="3657600"/>
            <a:ext cx="6096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781800" y="4038600"/>
            <a:ext cx="60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391400" y="4419600"/>
            <a:ext cx="609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001000" y="4800600"/>
            <a:ext cx="609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Interpolation</a:t>
            </a:r>
          </a:p>
        </p:txBody>
      </p:sp>
      <p:sp>
        <p:nvSpPr>
          <p:cNvPr id="9230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 surface with order of 1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8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1981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267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6553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2057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55</a:t>
            </a:r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32766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42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>
            <a:off x="2667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47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>
            <a:off x="38862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49" name="Text Box 32"/>
          <p:cNvSpPr txBox="1">
            <a:spLocks noChangeArrowheads="1"/>
          </p:cNvSpPr>
          <p:nvPr/>
        </p:nvSpPr>
        <p:spPr bwMode="auto">
          <a:xfrm>
            <a:off x="44958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50" name="Text Box 33"/>
          <p:cNvSpPr txBox="1">
            <a:spLocks noChangeArrowheads="1"/>
          </p:cNvSpPr>
          <p:nvPr/>
        </p:nvSpPr>
        <p:spPr bwMode="auto">
          <a:xfrm>
            <a:off x="5105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37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5715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38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6248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6858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34</a:t>
            </a:r>
          </a:p>
        </p:txBody>
      </p:sp>
      <p:sp>
        <p:nvSpPr>
          <p:cNvPr id="9254" name="Text Box 37"/>
          <p:cNvSpPr txBox="1">
            <a:spLocks noChangeArrowheads="1"/>
          </p:cNvSpPr>
          <p:nvPr/>
        </p:nvSpPr>
        <p:spPr bwMode="auto">
          <a:xfrm>
            <a:off x="74676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28</a:t>
            </a:r>
          </a:p>
        </p:txBody>
      </p:sp>
      <p:sp>
        <p:nvSpPr>
          <p:cNvPr id="9255" name="Text Box 38"/>
          <p:cNvSpPr txBox="1">
            <a:spLocks noChangeArrowheads="1"/>
          </p:cNvSpPr>
          <p:nvPr/>
        </p:nvSpPr>
        <p:spPr bwMode="auto">
          <a:xfrm>
            <a:off x="80772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510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Distance Weighting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6897688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0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Kriging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1100"/>
            <a:ext cx="6986588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7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47775"/>
            <a:ext cx="6910388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ArcToolbox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Interpolation</a:t>
            </a:r>
          </a:p>
          <a:p>
            <a:pPr lvl="1"/>
            <a:r>
              <a:rPr lang="en-US" dirty="0" smtClean="0"/>
              <a:t>IDW</a:t>
            </a:r>
          </a:p>
          <a:p>
            <a:pPr lvl="1"/>
            <a:r>
              <a:rPr lang="en-US" dirty="0" smtClean="0"/>
              <a:t>Kriging</a:t>
            </a:r>
          </a:p>
          <a:p>
            <a:pPr lvl="1"/>
            <a:r>
              <a:rPr lang="en-US" dirty="0" smtClean="0"/>
              <a:t>Natural Neighbor</a:t>
            </a:r>
          </a:p>
          <a:p>
            <a:pPr lvl="1"/>
            <a:r>
              <a:rPr lang="en-US" dirty="0" smtClean="0"/>
              <a:t>Spline</a:t>
            </a:r>
          </a:p>
          <a:p>
            <a:pPr lvl="1"/>
            <a:r>
              <a:rPr lang="en-US" dirty="0" smtClean="0"/>
              <a:t>Trend</a:t>
            </a:r>
          </a:p>
          <a:p>
            <a:r>
              <a:rPr lang="en-US" dirty="0" smtClean="0"/>
              <a:t>Ok for cartography</a:t>
            </a:r>
          </a:p>
          <a:p>
            <a:r>
              <a:rPr lang="en-US" dirty="0" smtClean="0"/>
              <a:t>Lack the capability of the Geostatistical Wizard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31336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8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Distance Weighting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value is outside the available range of values</a:t>
            </a:r>
          </a:p>
          <a:p>
            <a:r>
              <a:rPr lang="en-US" smtClean="0"/>
              <a:t>Assumes 0 uncertainty in the data</a:t>
            </a:r>
          </a:p>
          <a:p>
            <a:r>
              <a:rPr lang="en-US" smtClean="0"/>
              <a:t>Smooth's the data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39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Weather Stations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AutoShape 2" descr="http://www.raws.dri.edu/wraws/images/ut.gif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038975" y="6540500"/>
            <a:ext cx="208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http://www.raws.dri.edu/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6400800"/>
            <a:ext cx="28956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191000" y="6488113"/>
            <a:ext cx="107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~450 km</a:t>
            </a:r>
          </a:p>
        </p:txBody>
      </p:sp>
    </p:spTree>
    <p:extLst>
      <p:ext uri="{BB962C8B-B14F-4D97-AF65-F5344CB8AC3E}">
        <p14:creationId xmlns:p14="http://schemas.microsoft.com/office/powerpoint/2010/main" val="102154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Distance Weighting</a:t>
            </a:r>
            <a:endParaRPr lang="en-US" dirty="0"/>
          </a:p>
        </p:txBody>
      </p:sp>
      <p:pic>
        <p:nvPicPr>
          <p:cNvPr id="2050" name="Picture 2" descr="C:\Users\jg2345\Desktop\Chapter12figs\fig12-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371600"/>
            <a:ext cx="566854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8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Kriging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Semivariograms</a:t>
            </a:r>
          </a:p>
          <a:p>
            <a:pPr lvl="1"/>
            <a:r>
              <a:rPr lang="en-US" smtClean="0"/>
              <a:t>Analysis of the nature of autocorrelation</a:t>
            </a:r>
          </a:p>
          <a:p>
            <a:pPr lvl="1"/>
            <a:r>
              <a:rPr lang="en-US" smtClean="0"/>
              <a:t>Determine the parameters for Kriging</a:t>
            </a:r>
          </a:p>
          <a:p>
            <a:r>
              <a:rPr lang="en-US" smtClean="0"/>
              <a:t>Kriging</a:t>
            </a:r>
          </a:p>
          <a:p>
            <a:pPr lvl="1"/>
            <a:r>
              <a:rPr lang="en-US" smtClean="0"/>
              <a:t>Interpolation to raster</a:t>
            </a:r>
          </a:p>
          <a:p>
            <a:pPr lvl="1"/>
            <a:r>
              <a:rPr lang="en-US" smtClean="0"/>
              <a:t>Assumes stochastic data</a:t>
            </a:r>
          </a:p>
          <a:p>
            <a:pPr lvl="1"/>
            <a:r>
              <a:rPr lang="en-US" smtClean="0"/>
              <a:t>Can provide error surface</a:t>
            </a:r>
          </a:p>
          <a:p>
            <a:pPr lvl="2"/>
            <a:r>
              <a:rPr lang="en-US" smtClean="0"/>
              <a:t>Does not include field data error (spatial or measured)</a:t>
            </a:r>
          </a:p>
        </p:txBody>
      </p:sp>
    </p:spTree>
    <p:extLst>
      <p:ext uri="{BB962C8B-B14F-4D97-AF65-F5344CB8AC3E}">
        <p14:creationId xmlns:p14="http://schemas.microsoft.com/office/powerpoint/2010/main" val="44468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1447800"/>
          </a:xfrm>
        </p:spPr>
        <p:txBody>
          <a:bodyPr/>
          <a:lstStyle/>
          <a:p>
            <a:r>
              <a:rPr lang="en-US" smtClean="0"/>
              <a:t>Variance = (z</a:t>
            </a:r>
            <a:r>
              <a:rPr lang="en-US" baseline="-25000" smtClean="0"/>
              <a:t>i </a:t>
            </a:r>
            <a:r>
              <a:rPr lang="en-US" smtClean="0"/>
              <a:t>- z</a:t>
            </a:r>
            <a:r>
              <a:rPr lang="en-US" baseline="-25000" smtClean="0"/>
              <a:t>j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  <a:p>
            <a:r>
              <a:rPr lang="en-US" smtClean="0"/>
              <a:t>Semivariance = Variance / 2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25" idx="6"/>
            <a:endCxn id="26" idx="2"/>
          </p:cNvCxnSpPr>
          <p:nvPr/>
        </p:nvCxnSpPr>
        <p:spPr>
          <a:xfrm>
            <a:off x="3124200" y="4800600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26"/>
          <p:cNvSpPr txBox="1">
            <a:spLocks noChangeArrowheads="1"/>
          </p:cNvSpPr>
          <p:nvPr/>
        </p:nvSpPr>
        <p:spPr bwMode="auto">
          <a:xfrm>
            <a:off x="4297363" y="480218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048000" y="41148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29400" y="3352800"/>
            <a:ext cx="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48000" y="33528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33"/>
          <p:cNvSpPr txBox="1">
            <a:spLocks noChangeArrowheads="1"/>
          </p:cNvSpPr>
          <p:nvPr/>
        </p:nvSpPr>
        <p:spPr bwMode="auto">
          <a:xfrm>
            <a:off x="2635250" y="48990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i</a:t>
            </a:r>
          </a:p>
        </p:txBody>
      </p:sp>
      <p:sp>
        <p:nvSpPr>
          <p:cNvPr id="27660" name="TextBox 34"/>
          <p:cNvSpPr txBox="1">
            <a:spLocks noChangeArrowheads="1"/>
          </p:cNvSpPr>
          <p:nvPr/>
        </p:nvSpPr>
        <p:spPr bwMode="auto">
          <a:xfrm>
            <a:off x="6216650" y="4921250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j</a:t>
            </a: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3106738" y="4116388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27662" name="Rectangle 38"/>
          <p:cNvSpPr>
            <a:spLocks noChangeArrowheads="1"/>
          </p:cNvSpPr>
          <p:nvPr/>
        </p:nvSpPr>
        <p:spPr bwMode="auto">
          <a:xfrm>
            <a:off x="6789738" y="3168650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j</a:t>
            </a: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048000" y="3352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Rectangle 46"/>
          <p:cNvSpPr>
            <a:spLocks noChangeArrowheads="1"/>
          </p:cNvSpPr>
          <p:nvPr/>
        </p:nvSpPr>
        <p:spPr bwMode="auto">
          <a:xfrm>
            <a:off x="2347913" y="353695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2 points separated by 10 units with values of 0 and 2: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98725" y="2895600"/>
            <a:ext cx="0" cy="327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98725" y="6172200"/>
            <a:ext cx="533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 rot="-5400000">
            <a:off x="1522413" y="4238625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Semivariance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2803525" y="6197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 Between Points</a:t>
            </a:r>
          </a:p>
        </p:txBody>
      </p:sp>
      <p:sp>
        <p:nvSpPr>
          <p:cNvPr id="10" name="Oval 9"/>
          <p:cNvSpPr/>
          <p:nvPr/>
        </p:nvSpPr>
        <p:spPr>
          <a:xfrm>
            <a:off x="5980113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128838" y="29400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cxnSp>
        <p:nvCxnSpPr>
          <p:cNvPr id="16" name="Straight Arrow Connector 15"/>
          <p:cNvCxnSpPr>
            <a:endCxn id="10" idx="4"/>
          </p:cNvCxnSpPr>
          <p:nvPr/>
        </p:nvCxnSpPr>
        <p:spPr>
          <a:xfrm flipH="1" flipV="1">
            <a:off x="6056313" y="3200400"/>
            <a:ext cx="38100" cy="297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6146800" y="2898775"/>
            <a:ext cx="1755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( 0 – 2 )</a:t>
            </a:r>
            <a:r>
              <a:rPr lang="en-US" baseline="30000"/>
              <a:t>2 </a:t>
            </a:r>
            <a:r>
              <a:rPr lang="en-US"/>
              <a:t>/ 2 = 2</a:t>
            </a:r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498725" y="3124200"/>
            <a:ext cx="34813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5873750" y="6197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</a:t>
            </a:r>
          </a:p>
        </p:txBody>
      </p:sp>
      <p:sp>
        <p:nvSpPr>
          <p:cNvPr id="28686" name="Rectangle 1"/>
          <p:cNvSpPr>
            <a:spLocks noChangeArrowheads="1"/>
          </p:cNvSpPr>
          <p:nvPr/>
        </p:nvSpPr>
        <p:spPr bwMode="auto">
          <a:xfrm>
            <a:off x="5443538" y="4238625"/>
            <a:ext cx="12271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/ 2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96018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Semivariogram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580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1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Range, Sill, Nugget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6" descr="semivari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7086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-625475" y="3541713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050925" y="62087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www.unc.edu</a:t>
            </a:r>
          </a:p>
        </p:txBody>
      </p:sp>
    </p:spTree>
    <p:extLst>
      <p:ext uri="{BB962C8B-B14F-4D97-AF65-F5344CB8AC3E}">
        <p14:creationId xmlns:p14="http://schemas.microsoft.com/office/powerpoint/2010/main" val="101628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495800" cy="4953000"/>
          </a:xfrm>
        </p:spPr>
        <p:txBody>
          <a:bodyPr/>
          <a:lstStyle/>
          <a:p>
            <a:r>
              <a:rPr lang="en-US" dirty="0" smtClean="0"/>
              <a:t>Isotropic – Identical in all directions, direction does not matter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Anisotropic – Different in different directions, direction does matter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46" y="685800"/>
            <a:ext cx="35095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7711" y="3048000"/>
            <a:ext cx="250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Distribution of galaxies</a:t>
            </a:r>
          </a:p>
          <a:p>
            <a:pPr algn="r"/>
            <a:r>
              <a:rPr lang="en-US" sz="1600" dirty="0" smtClean="0"/>
              <a:t>universe advanture.org</a:t>
            </a:r>
            <a:endParaRPr lang="en-US" sz="1600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40" y="4343400"/>
            <a:ext cx="362365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594419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Trees blown down in St. Helens Eruption</a:t>
            </a:r>
          </a:p>
          <a:p>
            <a:pPr algn="r"/>
            <a:r>
              <a:rPr lang="en-US" dirty="0" smtClean="0"/>
              <a:t>www.boston.com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Interpolation Software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ArcGIS with Geostatistical Analyst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R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Surfer (Golden Software)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Surface II package (Kansas Geological Survey)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GEOEAS (EPA)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Spherekit</a:t>
            </a:r>
            <a:r>
              <a:rPr lang="en-US" dirty="0" smtClean="0"/>
              <a:t> (NCGIA, UCSB)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Matlab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515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Resources</a:t>
            </a:r>
          </a:p>
        </p:txBody>
      </p:sp>
      <p:sp>
        <p:nvSpPr>
          <p:cNvPr id="59395" name="Content Placeholder 1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dirty="0" smtClean="0"/>
              <a:t>Geostatistical Analyst -&gt; Tutorial</a:t>
            </a:r>
          </a:p>
          <a:p>
            <a:r>
              <a:rPr lang="en-US" dirty="0" smtClean="0"/>
              <a:t>Wikipedia:</a:t>
            </a:r>
          </a:p>
          <a:p>
            <a:pPr lvl="1"/>
            <a:r>
              <a:rPr lang="en-US" dirty="0" smtClean="0"/>
              <a:t>http://en.wikipedia.org/wiki/Kriging</a:t>
            </a:r>
          </a:p>
          <a:p>
            <a:r>
              <a:rPr lang="en-US" dirty="0" smtClean="0"/>
              <a:t>USDA geostatistical workshop</a:t>
            </a:r>
          </a:p>
          <a:p>
            <a:pPr lvl="1"/>
            <a:r>
              <a:rPr lang="en-US" dirty="0" smtClean="0"/>
              <a:t>http://www.ars.usda.gov/News/docs.htm?docid=12555</a:t>
            </a:r>
          </a:p>
          <a:p>
            <a:r>
              <a:rPr lang="en-US" dirty="0" smtClean="0"/>
              <a:t>EPA workshop with presentations on geostatistical applications for stream networks:</a:t>
            </a:r>
          </a:p>
          <a:p>
            <a:pPr lvl="1"/>
            <a:r>
              <a:rPr lang="en-US" dirty="0" smtClean="0"/>
              <a:t>http://oregonstate.edu/dept/statistics/epa_program/sac2005js.htm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365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Literature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Lam, N.S.-N., Spatial interpolation methods: A review, </a:t>
            </a:r>
            <a:r>
              <a:rPr lang="en-US" sz="1900" i="1" smtClean="0">
                <a:latin typeface="Geneva" pitchFamily="-111" charset="0"/>
              </a:rPr>
              <a:t>Am. Cartogr.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10</a:t>
            </a:r>
            <a:r>
              <a:rPr lang="en-US" sz="1900" smtClean="0">
                <a:latin typeface="Geneva" pitchFamily="-111" charset="0"/>
              </a:rPr>
              <a:t> (2), 129-149, 1983.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Gold, C.M., Surface interpolation, spatial adjacency, and GIS, in </a:t>
            </a:r>
            <a:r>
              <a:rPr lang="en-US" sz="1900" i="1" smtClean="0">
                <a:latin typeface="Geneva" pitchFamily="-111" charset="0"/>
              </a:rPr>
              <a:t>Three Dimensional Applications in Geographic Information Systems</a:t>
            </a:r>
            <a:r>
              <a:rPr lang="en-US" sz="1900" smtClean="0">
                <a:latin typeface="Geneva" pitchFamily="-111" charset="0"/>
              </a:rPr>
              <a:t>, edited by J. Raper, pp. 21-35, Taylor and Francis, Ltd., London, 1989.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Robeson, S.M., Spherical methods for spatial interpolation: Review and evaluation, </a:t>
            </a:r>
            <a:r>
              <a:rPr lang="en-US" sz="1900" i="1" smtClean="0">
                <a:latin typeface="Geneva" pitchFamily="-111" charset="0"/>
              </a:rPr>
              <a:t>Cartog.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24</a:t>
            </a:r>
            <a:r>
              <a:rPr lang="en-US" sz="1900" smtClean="0">
                <a:latin typeface="Geneva" pitchFamily="-111" charset="0"/>
              </a:rPr>
              <a:t> (1), 3-20, 1997.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Mulugeta, G., The elusive nature of expertise in spatial interpolation, </a:t>
            </a:r>
            <a:r>
              <a:rPr lang="en-US" sz="1900" i="1" smtClean="0">
                <a:latin typeface="Geneva" pitchFamily="-111" charset="0"/>
              </a:rPr>
              <a:t>Cart.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25</a:t>
            </a:r>
            <a:r>
              <a:rPr lang="en-US" sz="1900" smtClean="0">
                <a:latin typeface="Geneva" pitchFamily="-111" charset="0"/>
              </a:rPr>
              <a:t> (1), 33-41, 1999.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Wang, F., Towards a natural language user interface: An approach of fuzzy query, </a:t>
            </a:r>
            <a:r>
              <a:rPr lang="en-US" sz="1900" i="1" smtClean="0">
                <a:latin typeface="Geneva" pitchFamily="-111" charset="0"/>
              </a:rPr>
              <a:t>Int. J.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8</a:t>
            </a:r>
            <a:r>
              <a:rPr lang="en-US" sz="1900" smtClean="0">
                <a:latin typeface="Geneva" pitchFamily="-111" charset="0"/>
              </a:rPr>
              <a:t> (2), 143-162, 1994.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Davies, C., and D. Medyckyj-Scott, GIS usability: Recommendations based on the user's view, </a:t>
            </a:r>
            <a:r>
              <a:rPr lang="en-US" sz="1900" i="1" smtClean="0">
                <a:latin typeface="Geneva" pitchFamily="-111" charset="0"/>
              </a:rPr>
              <a:t>Int. J. Geographical Info.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8</a:t>
            </a:r>
            <a:r>
              <a:rPr lang="en-US" sz="1900" smtClean="0">
                <a:latin typeface="Geneva" pitchFamily="-111" charset="0"/>
              </a:rPr>
              <a:t> (2), 175-189, 1994.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Blaser, A.D., M. Sester, and M.J. Egenhofer, Visualization in an early stage of the problem-solving process in GIS, </a:t>
            </a:r>
            <a:r>
              <a:rPr lang="en-US" sz="1900" i="1" smtClean="0">
                <a:latin typeface="Geneva" pitchFamily="-111" charset="0"/>
              </a:rPr>
              <a:t>Comp. Geosci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26</a:t>
            </a:r>
            <a:r>
              <a:rPr lang="en-US" sz="1900" smtClean="0">
                <a:latin typeface="Geneva" pitchFamily="-111" charset="0"/>
              </a:rPr>
              <a:t>, 57-66, 2000.</a:t>
            </a:r>
          </a:p>
        </p:txBody>
      </p:sp>
    </p:spTree>
    <p:extLst>
      <p:ext uri="{BB962C8B-B14F-4D97-AF65-F5344CB8AC3E}">
        <p14:creationId xmlns:p14="http://schemas.microsoft.com/office/powerpoint/2010/main" val="5333568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Interpolation is a method of constructing new data points within the range of a discrete set of known data points.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21005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6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 (DEM)</a:t>
            </a:r>
            <a:endParaRPr lang="en-US" dirty="0"/>
          </a:p>
        </p:txBody>
      </p:sp>
      <p:pic>
        <p:nvPicPr>
          <p:cNvPr id="1026" name="Picture 2" descr="C:\Users\jg2345\Desktop\Chapter12figs\fig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7147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9893" y="64981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Bolstad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6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“Everything is related to everything else, but near things are more related than distant </a:t>
            </a:r>
            <a:r>
              <a:rPr lang="en-US" dirty="0" smtClean="0"/>
              <a:t>things”</a:t>
            </a:r>
          </a:p>
          <a:p>
            <a:pPr lvl="1"/>
            <a:r>
              <a:rPr lang="en-US" dirty="0" smtClean="0"/>
              <a:t>Waldo Tobler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Autocorrelation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Moran’s I</a:t>
            </a:r>
          </a:p>
          <a:p>
            <a:pPr lvl="1"/>
            <a:r>
              <a:rPr lang="en-US" sz="2400" dirty="0" smtClean="0"/>
              <a:t>In ArcMap: Spatial Statistics Tools -&gt; Analyzing Patterns -&gt; Spatial Autocorrelation (Moran’s I)</a:t>
            </a:r>
          </a:p>
          <a:p>
            <a:r>
              <a:rPr lang="en-US" dirty="0" smtClean="0"/>
              <a:t>0 ~ Random</a:t>
            </a:r>
          </a:p>
          <a:p>
            <a:r>
              <a:rPr lang="en-US" dirty="0" smtClean="0"/>
              <a:t>1 = Perfect Correlation</a:t>
            </a:r>
          </a:p>
          <a:p>
            <a:r>
              <a:rPr lang="en-US" dirty="0" smtClean="0"/>
              <a:t>-1 = Perfect Dispersion (pattern)</a:t>
            </a:r>
          </a:p>
        </p:txBody>
      </p:sp>
      <p:pic>
        <p:nvPicPr>
          <p:cNvPr id="3076" name="Picture 2" descr="Global Moran's I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495800"/>
            <a:ext cx="7378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677150" y="6488113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ArcGIS Help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Moran’s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2743200"/>
                <a:ext cx="7924800" cy="3429000"/>
              </a:xfrm>
            </p:spPr>
            <p:txBody>
              <a:bodyPr/>
              <a:lstStyle/>
              <a:p>
                <a:r>
                  <a:rPr lang="en-US" dirty="0" smtClean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 number of points indexed by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 measured value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 smtClean="0"/>
                  <a:t> : mean measured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: matrix of weights</a:t>
                </a:r>
              </a:p>
              <a:p>
                <a:pPr lvl="2"/>
                <a:r>
                  <a:rPr lang="en-US" dirty="0" smtClean="0"/>
                  <a:t>Example: 1 for neighbors, 0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: sum of all weights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2743200"/>
                <a:ext cx="7924800" cy="3429000"/>
              </a:xfrm>
              <a:blipFill>
                <a:blip r:embed="rId2"/>
                <a:stretch>
                  <a:fillRect l="-1769" t="-2309" b="-10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1447800"/>
                <a:ext cx="5943600" cy="1007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447800"/>
                <a:ext cx="5943600" cy="1007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7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Moran’s 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295400"/>
            <a:ext cx="772001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Moran’s I Results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2358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120775" y="3048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-0.05  = Random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139825" y="50165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-1  = Opposite of autocorrelation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120775" y="1143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0.8 = Spatial Autocorrelation</a:t>
            </a:r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635625"/>
            <a:ext cx="73358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736975"/>
            <a:ext cx="73437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923</Words>
  <Application>Microsoft Office PowerPoint</Application>
  <PresentationFormat>On-screen Show (4:3)</PresentationFormat>
  <Paragraphs>177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Cambria Math</vt:lpstr>
      <vt:lpstr>Geneva</vt:lpstr>
      <vt:lpstr>Times</vt:lpstr>
      <vt:lpstr>Default Design</vt:lpstr>
      <vt:lpstr>US Temperature Range</vt:lpstr>
      <vt:lpstr>US Weather Stations</vt:lpstr>
      <vt:lpstr>Interpolation</vt:lpstr>
      <vt:lpstr>Elevation (DEM)</vt:lpstr>
      <vt:lpstr>First Law of Geography</vt:lpstr>
      <vt:lpstr>Measuring Autocorrelation</vt:lpstr>
      <vt:lpstr>Moran’s I</vt:lpstr>
      <vt:lpstr>Moran’s I</vt:lpstr>
      <vt:lpstr>Moran’s I Results</vt:lpstr>
      <vt:lpstr>Inverse Distance Weighting</vt:lpstr>
      <vt:lpstr>Process</vt:lpstr>
      <vt:lpstr>Simple Interpolation</vt:lpstr>
      <vt:lpstr>Linear Interpolation</vt:lpstr>
      <vt:lpstr>Linear Interpolation</vt:lpstr>
      <vt:lpstr>Inverse Distance Weighting</vt:lpstr>
      <vt:lpstr>Kriging</vt:lpstr>
      <vt:lpstr>Splines</vt:lpstr>
      <vt:lpstr>ArcToolbox</vt:lpstr>
      <vt:lpstr>Inverse Distance Weighting</vt:lpstr>
      <vt:lpstr>Inverse Distance Weighting</vt:lpstr>
      <vt:lpstr>Kriging</vt:lpstr>
      <vt:lpstr>Semivariance</vt:lpstr>
      <vt:lpstr>Semivariance</vt:lpstr>
      <vt:lpstr>Semivariogram</vt:lpstr>
      <vt:lpstr>Range, Sill, Nugget</vt:lpstr>
      <vt:lpstr>Definitions</vt:lpstr>
      <vt:lpstr>Interpolation Software</vt:lpstr>
      <vt:lpstr>More Resources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150</cp:revision>
  <dcterms:created xsi:type="dcterms:W3CDTF">2008-05-04T17:53:48Z</dcterms:created>
  <dcterms:modified xsi:type="dcterms:W3CDTF">2019-04-25T15:42:15Z</dcterms:modified>
</cp:coreProperties>
</file>